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Averag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D578A3-FE98-4391-BA87-A61FC2CECEF2}">
  <a:tblStyle styleId="{22D578A3-FE98-4391-BA87-A61FC2CECE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Averag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5b02ee2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5b02ee2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821372c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821372c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f9121df7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f9121df7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f9121df7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f9121df7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f9121df7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f9121df7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f9121df7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f9121df7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f9121df7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f9121df7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f9121df7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f9121df7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5b02ee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5b02ee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1" Type="http://schemas.openxmlformats.org/officeDocument/2006/relationships/image" Target="../media/image14.png"/><Relationship Id="rId10" Type="http://schemas.openxmlformats.org/officeDocument/2006/relationships/image" Target="../media/image22.gif"/><Relationship Id="rId9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9.gif"/><Relationship Id="rId8" Type="http://schemas.openxmlformats.org/officeDocument/2006/relationships/image" Target="../media/image2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session “users”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STEPS method</a:t>
            </a:r>
            <a:endParaRPr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2075"/>
            <a:ext cx="3687625" cy="2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75" y="1304875"/>
            <a:ext cx="4382224" cy="3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 txBox="1"/>
          <p:nvPr/>
        </p:nvSpPr>
        <p:spPr>
          <a:xfrm>
            <a:off x="6233800" y="912175"/>
            <a:ext cx="18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Per ensemble member: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98750" y="4226725"/>
            <a:ext cx="388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Pulkkinen et al., 2019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98" name="Google Shape;198;p22"/>
          <p:cNvCxnSpPr>
            <a:stCxn id="194" idx="3"/>
          </p:cNvCxnSpPr>
          <p:nvPr/>
        </p:nvCxnSpPr>
        <p:spPr>
          <a:xfrm>
            <a:off x="3687625" y="3052125"/>
            <a:ext cx="1018800" cy="123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2"/>
          <p:cNvSpPr/>
          <p:nvPr/>
        </p:nvSpPr>
        <p:spPr>
          <a:xfrm>
            <a:off x="5273800" y="4207875"/>
            <a:ext cx="291300" cy="338700"/>
          </a:xfrm>
          <a:prstGeom prst="rect">
            <a:avLst/>
          </a:prstGeom>
          <a:noFill/>
          <a:ln cap="flat" cmpd="sng" w="19050">
            <a:solidFill>
              <a:srgbClr val="DB443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2"/>
          <p:cNvCxnSpPr/>
          <p:nvPr/>
        </p:nvCxnSpPr>
        <p:spPr>
          <a:xfrm rot="10800000">
            <a:off x="4262050" y="4951275"/>
            <a:ext cx="1157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2"/>
          <p:cNvCxnSpPr/>
          <p:nvPr/>
        </p:nvCxnSpPr>
        <p:spPr>
          <a:xfrm>
            <a:off x="5419450" y="4546575"/>
            <a:ext cx="0" cy="40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2"/>
          <p:cNvSpPr txBox="1"/>
          <p:nvPr/>
        </p:nvSpPr>
        <p:spPr>
          <a:xfrm>
            <a:off x="2404425" y="46287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Blending weights depend on initial and expected future skill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86525" y="553475"/>
            <a:ext cx="60711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 the QPN session on Monday (16:30 - 18:00) for more information about this method and its’ implementation in pysteps!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purpose of this session is to give a “hands-on” experience of using pysteps.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session is divided into 5 exercise blocks + bonus exercises.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following slides, we give an introduction to the basic pysteps workflow.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00" y="657725"/>
            <a:ext cx="5863801" cy="43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91900" y="1349900"/>
            <a:ext cx="46869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 and Extrapolation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37300" y="1967850"/>
            <a:ext cx="40662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Advection (optical flow &amp; extrapolation) is the key component of all pysteps nowcasting methods.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methods are based on the “Lagrangian persistence” nowcast shown on the right.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different types of optical flow methods have been implemented in the </a:t>
            </a:r>
            <a:r>
              <a:rPr b="1" lang="en"/>
              <a:t>motion</a:t>
            </a:r>
            <a:r>
              <a:rPr lang="en"/>
              <a:t> module: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tracking: Lucas-Kanade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Variational: VET and Proesmans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Spectral: DARTS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advection, pysteps implements the backward semi-Lagrangian scheme in the </a:t>
            </a:r>
            <a:r>
              <a:rPr b="1" lang="en"/>
              <a:t>extrapolation</a:t>
            </a:r>
            <a:r>
              <a:rPr lang="en"/>
              <a:t> module.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25" y="83075"/>
            <a:ext cx="2465725" cy="66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063" y="2708963"/>
            <a:ext cx="2016075" cy="23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051" y="498900"/>
            <a:ext cx="1905876" cy="2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675875" y="1171375"/>
            <a:ext cx="355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Deterministic Nowcasts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7950" y="2708974"/>
            <a:ext cx="2016050" cy="2375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" name="Google Shape;110;p16"/>
          <p:cNvGraphicFramePr/>
          <p:nvPr/>
        </p:nvGraphicFramePr>
        <p:xfrm>
          <a:off x="142705" y="1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{22D578A3-FE98-4391-BA87-A61FC2CECEF2}</a:tableStyleId>
              </a:tblPr>
              <a:tblGrid>
                <a:gridCol w="781500"/>
                <a:gridCol w="1950675"/>
                <a:gridCol w="1103475"/>
                <a:gridCol w="989500"/>
              </a:tblGrid>
              <a:tr h="30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Method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Typical c</a:t>
                      </a:r>
                      <a:r>
                        <a:rPr b="1" lang="en" sz="1000"/>
                        <a:t>omputation time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Extrapolation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very fast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r>
                        <a:rPr lang="en" sz="1000"/>
                        <a:t>o prediction of growth or decay of precipitation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10 seconds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S-PROG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f</a:t>
                      </a:r>
                      <a:r>
                        <a:rPr lang="en" sz="1000"/>
                        <a:t>or low-intensity precipitation (&lt; 1-2 mm/h) has generally the best skill</a:t>
                      </a:r>
                      <a:endParaRPr sz="1000"/>
                    </a:p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choose for stratiform events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</a:t>
                      </a:r>
                      <a:r>
                        <a:rPr lang="en" sz="1000"/>
                        <a:t>nability to preserve the spatial structure of rainfall fields, and particularly convective cells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20 seconds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LINDA-D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the most accurate method for intense precipitation (&gt; 1-2 mm/h)</a:t>
                      </a:r>
                      <a:endParaRPr sz="1000"/>
                    </a:p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</a:t>
                      </a:r>
                      <a:r>
                        <a:rPr lang="en" sz="1000"/>
                        <a:t>hoose for convective events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slow to compute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might take several minutes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1" name="Google Shape;111;p16"/>
          <p:cNvSpPr txBox="1"/>
          <p:nvPr/>
        </p:nvSpPr>
        <p:spPr>
          <a:xfrm>
            <a:off x="172225" y="1573100"/>
            <a:ext cx="47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main methods implemented in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nowcasts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module: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75" y="66875"/>
            <a:ext cx="2442525" cy="65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94" y="2910450"/>
            <a:ext cx="1451306" cy="2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type="title"/>
          </p:nvPr>
        </p:nvSpPr>
        <p:spPr>
          <a:xfrm>
            <a:off x="629475" y="1157300"/>
            <a:ext cx="307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Nowcasts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31600" y="1692500"/>
            <a:ext cx="35382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ensemble methods implemented in the </a:t>
            </a:r>
            <a:r>
              <a:rPr b="1" lang="en"/>
              <a:t>nowcasts</a:t>
            </a:r>
            <a:r>
              <a:rPr lang="en"/>
              <a:t> module are STEPS and LINDA-P.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model two sources of uncertainty: advection field estimation and Lagrangian growth and decay.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basic rule for choosing the method: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stratiform events: STEPS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convective events: LINDA-P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LINDA-P generally produces more realistic ensemble members.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 times for the 4-member ensembles shown on the right: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STEPS: ~20 seconds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LINDA-P: ~5 minutes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5964125" y="1425625"/>
            <a:ext cx="6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7729125" y="142562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LINDA-P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950" y="884421"/>
            <a:ext cx="1589175" cy="177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3669800" y="510125"/>
            <a:ext cx="155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Observations at 2016-09-28 15:50 UTC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500" y="1732913"/>
            <a:ext cx="1875600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4475" y="1732912"/>
            <a:ext cx="1875600" cy="2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3832500" y="2692675"/>
            <a:ext cx="12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Nowcast ensemble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400325" y="1118575"/>
            <a:ext cx="15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Firs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t ensemble members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7"/>
          <p:cNvCxnSpPr/>
          <p:nvPr/>
        </p:nvCxnSpPr>
        <p:spPr>
          <a:xfrm>
            <a:off x="7224463" y="1729575"/>
            <a:ext cx="6600" cy="305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729450" y="1318650"/>
            <a:ext cx="2894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314975" y="1888125"/>
            <a:ext cx="42036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Extensive set of visualization tools has been implemented in the </a:t>
            </a:r>
            <a:r>
              <a:rPr b="1" lang="en"/>
              <a:t>visualization</a:t>
            </a:r>
            <a:r>
              <a:rPr lang="en"/>
              <a:t>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multiple layers: basemap, precipitation and motion field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Plotting of basemaps by using cartopy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Quivers and streamlines for advection fields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725" y="644291"/>
            <a:ext cx="4136258" cy="43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8070400" y="1164200"/>
            <a:ext cx="902700" cy="340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 rot="5400000">
            <a:off x="8180625" y="7448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4893550" y="835325"/>
            <a:ext cx="666900" cy="390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4193038" y="10701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5728900" y="-38125"/>
            <a:ext cx="313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Colorbars with several pre-configured scales and for different data units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701300" y="915075"/>
            <a:ext cx="25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Longitude-latitude lines with labels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12" y="3426813"/>
            <a:ext cx="1457079" cy="17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550" y="3446750"/>
            <a:ext cx="1423263" cy="1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 rot="8091297">
            <a:off x="1391425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 rot="2691297">
            <a:off x="2359450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25" y="64300"/>
            <a:ext cx="2447749" cy="659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6610650" y="0"/>
            <a:ext cx="253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063" y="3422481"/>
            <a:ext cx="2294675" cy="17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487" y="1766856"/>
            <a:ext cx="2343850" cy="1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type="title"/>
          </p:nvPr>
        </p:nvSpPr>
        <p:spPr>
          <a:xfrm>
            <a:off x="769625" y="1217850"/>
            <a:ext cx="4083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tools / metrics</a:t>
            </a:r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3457775" y="2292275"/>
            <a:ext cx="3119400" cy="2500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Deterministic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Categorical: CSI, ETS, POD, FAR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Continuous: MAE, 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Scale/intensity-based metrics: FSS, intensity-scale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Radially averaged power spectral density (RAPSD)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Probabilistic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Reliability diagram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Ensemble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Spread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Rank histogram</a:t>
            </a:r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900" y="131013"/>
            <a:ext cx="2343850" cy="1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4662850" y="1960950"/>
            <a:ext cx="75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Metrics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147275" y="229227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large number of verification utilities and metrics have been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implemented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module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Functionality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Creation of verification objects and aggregation from multiple nowcasts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Plotting of verification results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7142725" y="-107100"/>
            <a:ext cx="16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Examples of verification plots for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30-minute STEPS nowcasts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50" y="71825"/>
            <a:ext cx="2429625" cy="65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with NWP</a:t>
            </a:r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5" y="1853850"/>
            <a:ext cx="5508210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87" y="1853850"/>
            <a:ext cx="5508238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923" y="2715624"/>
            <a:ext cx="17588" cy="131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974918" y="2057758"/>
            <a:ext cx="284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Nowcasting more skillful than NWP up to approx. 2 h. Often not enough for (flood) early warning.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510" y="3175925"/>
            <a:ext cx="869782" cy="12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2233301" y="2964305"/>
            <a:ext cx="284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How to improve the rainfall forecast up to 6 h or more ahead?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3400" y="494800"/>
            <a:ext cx="2330600" cy="18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6202" y="533044"/>
            <a:ext cx="2287799" cy="183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8709" y="2372323"/>
            <a:ext cx="3605441" cy="3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9637" y="2759825"/>
            <a:ext cx="2190125" cy="1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900" y="73475"/>
            <a:ext cx="2845800" cy="5889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with NWP: methods in pysteps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364075" y="1926475"/>
            <a:ext cx="273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Linear blending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Fixed start and end point of blending procedure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Weights go linearly from 1 to 0 and 0 to 1.</a:t>
            </a:r>
            <a:endParaRPr sz="1200"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3095125" y="1926475"/>
            <a:ext cx="267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Saliency-based </a:t>
            </a:r>
            <a:r>
              <a:rPr b="1" lang="en"/>
              <a:t>blending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Similar to linear blending, but: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Preserves pixel intensities over time if they are strong enough according to their ranked salience.</a:t>
            </a:r>
            <a:endParaRPr sz="1200"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5765725" y="1926475"/>
            <a:ext cx="267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3. </a:t>
            </a:r>
            <a:r>
              <a:rPr b="1" lang="en"/>
              <a:t>STEPS blending </a:t>
            </a:r>
            <a:r>
              <a:rPr lang="en"/>
              <a:t>(see next slide)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6576"/>
            <a:ext cx="350920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000" y="2418825"/>
            <a:ext cx="3000064" cy="272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1"/>
          <p:cNvCxnSpPr/>
          <p:nvPr/>
        </p:nvCxnSpPr>
        <p:spPr>
          <a:xfrm>
            <a:off x="4549200" y="3473800"/>
            <a:ext cx="1096500" cy="3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1"/>
          <p:cNvSpPr txBox="1"/>
          <p:nvPr/>
        </p:nvSpPr>
        <p:spPr>
          <a:xfrm>
            <a:off x="3924975" y="4710100"/>
            <a:ext cx="2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Hwang et al., 2015, Weather and Forecasting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